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73" r:id="rId3"/>
    <p:sldId id="271" r:id="rId4"/>
    <p:sldId id="272" r:id="rId5"/>
    <p:sldId id="257" r:id="rId6"/>
    <p:sldId id="258" r:id="rId7"/>
    <p:sldId id="259" r:id="rId8"/>
    <p:sldId id="264" r:id="rId9"/>
    <p:sldId id="267" r:id="rId10"/>
    <p:sldId id="268" r:id="rId11"/>
    <p:sldId id="270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0699" autoAdjust="0"/>
  </p:normalViewPr>
  <p:slideViewPr>
    <p:cSldViewPr>
      <p:cViewPr varScale="1">
        <p:scale>
          <a:sx n="90" d="100"/>
          <a:sy n="90" d="100"/>
        </p:scale>
        <p:origin x="228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E48F077-052B-4EB6-BE2F-8C5F4D5C785A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36ACCC8-9F99-4601-99CD-4B7DBB522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08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(A, B and C)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ACCC8-9F99-4601-99CD-4B7DBB522F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02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300" dirty="0"/>
              <a:t> 23.  EVA = 4*(1-0.4) – 20*0.1 = $ 0.4 million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ACCC8-9F99-4601-99CD-4B7DBB522F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00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Formula for net cash</a:t>
            </a:r>
            <a:r>
              <a:rPr lang="en-US" baseline="0" dirty="0" smtClean="0"/>
              <a:t>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ACCC8-9F99-4601-99CD-4B7DBB522F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73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ACCC8-9F99-4601-99CD-4B7DBB522F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76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ACCC8-9F99-4601-99CD-4B7DBB522F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97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 is 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ACCC8-9F99-4601-99CD-4B7DBB522F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46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FCF=NOPAT-</a:t>
            </a:r>
            <a:r>
              <a:rPr lang="en-US" dirty="0" err="1" smtClean="0"/>
              <a:t>chg_TNOC</a:t>
            </a:r>
            <a:endParaRPr lang="en-US" dirty="0" smtClean="0"/>
          </a:p>
          <a:p>
            <a:r>
              <a:rPr lang="en-US" dirty="0" err="1" smtClean="0"/>
              <a:t>Chg_TNOC</a:t>
            </a:r>
            <a:r>
              <a:rPr lang="en-US" dirty="0" smtClean="0"/>
              <a:t>=</a:t>
            </a:r>
            <a:r>
              <a:rPr lang="en-US" dirty="0" err="1" smtClean="0"/>
              <a:t>chg_WC+chg_LT_Op_AT</a:t>
            </a:r>
            <a:endParaRPr lang="en-US" dirty="0" smtClean="0"/>
          </a:p>
          <a:p>
            <a:r>
              <a:rPr lang="en-US" dirty="0" err="1" smtClean="0"/>
              <a:t>Chg_WC</a:t>
            </a:r>
            <a:r>
              <a:rPr lang="en-US" dirty="0" smtClean="0"/>
              <a:t>=</a:t>
            </a:r>
            <a:r>
              <a:rPr lang="en-US" dirty="0" err="1" smtClean="0"/>
              <a:t>chg</a:t>
            </a:r>
            <a:r>
              <a:rPr lang="en-US" dirty="0" smtClean="0"/>
              <a:t>_(CA - ST INV)-</a:t>
            </a:r>
            <a:r>
              <a:rPr lang="en-US" dirty="0" err="1" smtClean="0"/>
              <a:t>chg</a:t>
            </a:r>
            <a:r>
              <a:rPr lang="en-US" dirty="0" smtClean="0"/>
              <a:t>_(CL-</a:t>
            </a:r>
            <a:r>
              <a:rPr lang="en-US" baseline="0" dirty="0" smtClean="0"/>
              <a:t> note payable)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ACCC8-9F99-4601-99CD-4B7DBB522F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75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8489-01E3-4E12-B4AD-CFC2F2EFA684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4CC1-2596-4EC3-BAB6-0E0F3947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9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8489-01E3-4E12-B4AD-CFC2F2EFA684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4CC1-2596-4EC3-BAB6-0E0F3947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8489-01E3-4E12-B4AD-CFC2F2EFA684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4CC1-2596-4EC3-BAB6-0E0F3947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7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8489-01E3-4E12-B4AD-CFC2F2EFA684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4CC1-2596-4EC3-BAB6-0E0F3947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2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8489-01E3-4E12-B4AD-CFC2F2EFA684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4CC1-2596-4EC3-BAB6-0E0F3947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40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8489-01E3-4E12-B4AD-CFC2F2EFA684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4CC1-2596-4EC3-BAB6-0E0F3947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8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8489-01E3-4E12-B4AD-CFC2F2EFA684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4CC1-2596-4EC3-BAB6-0E0F3947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2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8489-01E3-4E12-B4AD-CFC2F2EFA684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4CC1-2596-4EC3-BAB6-0E0F3947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7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8489-01E3-4E12-B4AD-CFC2F2EFA684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4CC1-2596-4EC3-BAB6-0E0F3947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4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8489-01E3-4E12-B4AD-CFC2F2EFA684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4CC1-2596-4EC3-BAB6-0E0F3947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8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8489-01E3-4E12-B4AD-CFC2F2EFA684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4CC1-2596-4EC3-BAB6-0E0F3947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A8489-01E3-4E12-B4AD-CFC2F2EFA684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34CC1-2596-4EC3-BAB6-0E0F39478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7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2 </a:t>
            </a:r>
            <a:r>
              <a:rPr lang="en-US" smtClean="0"/>
              <a:t>review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2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41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DuPont/Alt DuPont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229600" cy="4724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Microdrive’s CEO invites you to analyze why ROE is deteriorating.</a:t>
            </a:r>
          </a:p>
          <a:p>
            <a:r>
              <a:rPr lang="en-US" sz="2400" dirty="0" smtClean="0"/>
              <a:t>Which correctly identifies the sources of the problem?</a:t>
            </a:r>
          </a:p>
          <a:p>
            <a:pPr lvl="1"/>
            <a:r>
              <a:rPr lang="en-US" sz="2400" dirty="0" smtClean="0"/>
              <a:t>A. Inventory </a:t>
            </a:r>
            <a:r>
              <a:rPr lang="en-US" sz="2400" dirty="0"/>
              <a:t>Turnover , Days Sales </a:t>
            </a:r>
            <a:r>
              <a:rPr lang="en-US" sz="2400" dirty="0" smtClean="0"/>
              <a:t>Outstanding, Debt-to-equity ratio, Operating Profit Margin</a:t>
            </a:r>
          </a:p>
          <a:p>
            <a:pPr lvl="1"/>
            <a:r>
              <a:rPr lang="en-US" sz="2400" dirty="0" smtClean="0"/>
              <a:t>B. Fixed </a:t>
            </a:r>
            <a:r>
              <a:rPr lang="en-US" sz="2400" dirty="0"/>
              <a:t>assets turnover ratio, </a:t>
            </a:r>
            <a:r>
              <a:rPr lang="en-US" sz="2400" dirty="0" smtClean="0"/>
              <a:t> Operating </a:t>
            </a:r>
            <a:r>
              <a:rPr lang="en-US" sz="2400" dirty="0"/>
              <a:t>Profit </a:t>
            </a:r>
            <a:r>
              <a:rPr lang="en-US" sz="2400" dirty="0" smtClean="0"/>
              <a:t>Margin</a:t>
            </a:r>
          </a:p>
          <a:p>
            <a:pPr lvl="1"/>
            <a:r>
              <a:rPr lang="en-US" sz="2400" dirty="0" smtClean="0"/>
              <a:t>C. Inventory Turnover ,  Operating Profit Margin, Debt-to-equity ratio, </a:t>
            </a:r>
          </a:p>
          <a:p>
            <a:pPr lvl="1"/>
            <a:r>
              <a:rPr lang="en-US" sz="2400" dirty="0" smtClean="0"/>
              <a:t>D. Inventory Turnover , Days Sales Outstanding, Fixed assets turnover ratio, Debt-to-equity ratio</a:t>
            </a:r>
          </a:p>
          <a:p>
            <a:pPr lvl="1"/>
            <a:r>
              <a:rPr lang="en-US" sz="2400" dirty="0" smtClean="0"/>
              <a:t>E. </a:t>
            </a:r>
            <a:r>
              <a:rPr lang="en-US" sz="2400" dirty="0"/>
              <a:t>Inventory </a:t>
            </a:r>
            <a:r>
              <a:rPr lang="en-US" sz="2400" dirty="0" smtClean="0"/>
              <a:t>Turnover, </a:t>
            </a:r>
            <a:r>
              <a:rPr lang="en-US" sz="2400" dirty="0"/>
              <a:t>Days Sales Outstanding, Fixed assets turnover ratio, </a:t>
            </a:r>
            <a:r>
              <a:rPr lang="en-US" sz="2400" dirty="0" smtClean="0"/>
              <a:t>Debt financing cost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4017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Assume </a:t>
            </a:r>
            <a:r>
              <a:rPr lang="en-US" dirty="0" err="1" smtClean="0"/>
              <a:t>MicroDrive’s</a:t>
            </a:r>
            <a:r>
              <a:rPr lang="en-US" dirty="0" smtClean="0"/>
              <a:t> 2011 CF </a:t>
            </a:r>
            <a:r>
              <a:rPr lang="en-US" smtClean="0"/>
              <a:t>statement is the </a:t>
            </a:r>
            <a:r>
              <a:rPr lang="en-US" dirty="0" smtClean="0"/>
              <a:t>same as that in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would be the FCF in 2011 for </a:t>
            </a:r>
            <a:r>
              <a:rPr lang="en-US" sz="2400" dirty="0" err="1" smtClean="0"/>
              <a:t>MicroDrive</a:t>
            </a:r>
            <a:r>
              <a:rPr lang="en-US" sz="2400" dirty="0" smtClean="0"/>
              <a:t>?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96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Which of the following statements is most correct?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Portfolio diversification can reduce the variability of returns on an individual stock to zero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When company-specific risk has been diversified, the inherent risk that remains is market risk, which is constant for all securities in the market.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It is possible to have a situation where the market risk of a single stock is less than that of a well diversified portfolio.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The SML relates required returns to firms' market risk.  The slope and intercept of this line can be controlled by the financial manager.</a:t>
            </a:r>
          </a:p>
          <a:p>
            <a:pPr marL="0" indent="0">
              <a:buNone/>
            </a:pPr>
            <a:endParaRPr lang="en-US" dirty="0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11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32.       A stock is not expected to pay a dividend over the next four years. Five years from now, the company anticipates that it will establish a dividend of $1.00 per share (i.e., D5  = $1.00). Once the dividend is established, the market expects that the dividend will grow at a constant rate of 5 percent per year forever.  The risk-free rate is 5 percent, the company's beta is 1.2, and the market risk premium is 5 percent.  The required rate of return on the company’s stock is expected to remain constant. What is the current stock price?</a:t>
            </a:r>
          </a:p>
          <a:p>
            <a:endParaRPr lang="en-US" dirty="0"/>
          </a:p>
          <a:p>
            <a:r>
              <a:rPr lang="en-US" dirty="0"/>
              <a:t>a.	$ 7.36</a:t>
            </a:r>
          </a:p>
          <a:p>
            <a:r>
              <a:rPr lang="en-US" dirty="0"/>
              <a:t>b.	$ 8.62</a:t>
            </a:r>
          </a:p>
          <a:p>
            <a:r>
              <a:rPr lang="en-US" dirty="0"/>
              <a:t>c.	$ 9.89</a:t>
            </a:r>
          </a:p>
          <a:p>
            <a:r>
              <a:rPr lang="en-US" dirty="0"/>
              <a:t>d.	$10.98</a:t>
            </a:r>
          </a:p>
          <a:p>
            <a:r>
              <a:rPr lang="en-US" dirty="0"/>
              <a:t>e.	$11.53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65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If market is weak form efficient and a rational investor expects a stock to have a higher expected return than the return to S&amp;P 500 index, then which of the following statements is true</a:t>
            </a:r>
          </a:p>
          <a:p>
            <a:pPr marL="0" lvl="0" indent="0">
              <a:buNone/>
            </a:pPr>
            <a:r>
              <a:rPr lang="en-US" dirty="0" smtClean="0"/>
              <a:t>A. This </a:t>
            </a:r>
            <a:r>
              <a:rPr lang="en-US" dirty="0"/>
              <a:t>stock has higher systematic risk (systematic risk= non-diversifiable risk, I use these two terms interchangeably) </a:t>
            </a:r>
          </a:p>
          <a:p>
            <a:pPr marL="0" lvl="0" indent="0">
              <a:buNone/>
            </a:pPr>
            <a:r>
              <a:rPr lang="en-US" dirty="0" smtClean="0"/>
              <a:t>B. The </a:t>
            </a:r>
            <a:r>
              <a:rPr lang="en-US" dirty="0"/>
              <a:t>investor has some positive private information about the stock</a:t>
            </a:r>
          </a:p>
          <a:p>
            <a:pPr marL="0" lvl="0" indent="0">
              <a:buNone/>
            </a:pPr>
            <a:r>
              <a:rPr lang="en-US" dirty="0" smtClean="0"/>
              <a:t>C. Some </a:t>
            </a:r>
            <a:r>
              <a:rPr lang="en-US" dirty="0"/>
              <a:t>good public news just got released about this </a:t>
            </a:r>
            <a:r>
              <a:rPr lang="en-US" dirty="0" smtClean="0"/>
              <a:t>stock</a:t>
            </a:r>
          </a:p>
          <a:p>
            <a:pPr marL="0" lvl="0" indent="0">
              <a:buNone/>
            </a:pPr>
            <a:r>
              <a:rPr lang="en-US" dirty="0" smtClean="0"/>
              <a:t>D. </a:t>
            </a:r>
            <a:r>
              <a:rPr lang="en-US" smtClean="0"/>
              <a:t>This </a:t>
            </a:r>
            <a:r>
              <a:rPr lang="en-US" dirty="0" smtClean="0"/>
              <a:t>stock has outperformed S&amp;P 500 index in </a:t>
            </a:r>
            <a:r>
              <a:rPr lang="en-US" smtClean="0"/>
              <a:t>the past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77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PS6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23.	Scranton Shipyards has $20 million in total net operating capital. The company’s WACC is 10 percent. The company has the following income statement: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Sales                         $10.0 million</a:t>
            </a:r>
          </a:p>
          <a:p>
            <a:pPr marL="0" indent="0">
              <a:buNone/>
            </a:pPr>
            <a:r>
              <a:rPr lang="en-US" dirty="0"/>
              <a:t>Operating costs               </a:t>
            </a:r>
            <a:r>
              <a:rPr lang="en-US" u="sng" dirty="0"/>
              <a:t>  6.0 million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Operating income (EBIT)       $ 4.0 million</a:t>
            </a:r>
          </a:p>
          <a:p>
            <a:pPr marL="0" indent="0">
              <a:buNone/>
            </a:pPr>
            <a:r>
              <a:rPr lang="en-US" dirty="0"/>
              <a:t>Interest expense              </a:t>
            </a:r>
            <a:r>
              <a:rPr lang="en-US" u="sng" dirty="0"/>
              <a:t>  2.0 million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Earnings before taxes (EBT)   $ 2.0 million</a:t>
            </a:r>
          </a:p>
          <a:p>
            <a:pPr marL="0" indent="0">
              <a:buNone/>
            </a:pPr>
            <a:r>
              <a:rPr lang="en-US" dirty="0"/>
              <a:t>Taxes (40%)                   </a:t>
            </a:r>
            <a:r>
              <a:rPr lang="en-US" u="sng" dirty="0"/>
              <a:t>  0.8 million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Net income                    </a:t>
            </a:r>
            <a:r>
              <a:rPr lang="en-US" u="dbl" dirty="0"/>
              <a:t>$ 1.2 million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What is Scranton’s EVA?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a.	 $  400,000</a:t>
            </a:r>
          </a:p>
          <a:p>
            <a:pPr marL="0" indent="0">
              <a:buNone/>
            </a:pPr>
            <a:r>
              <a:rPr lang="en-US" dirty="0"/>
              <a:t>b.	-$  800,000</a:t>
            </a:r>
          </a:p>
          <a:p>
            <a:pPr marL="0" indent="0">
              <a:buNone/>
            </a:pPr>
            <a:r>
              <a:rPr lang="en-US" dirty="0"/>
              <a:t>c.	 $1,200,000</a:t>
            </a:r>
          </a:p>
          <a:p>
            <a:pPr marL="0" indent="0">
              <a:buNone/>
            </a:pPr>
            <a:r>
              <a:rPr lang="en-US" dirty="0"/>
              <a:t>d.	 $2,000,000</a:t>
            </a:r>
          </a:p>
          <a:p>
            <a:pPr marL="0" indent="0">
              <a:buNone/>
            </a:pPr>
            <a:r>
              <a:rPr lang="en-US" dirty="0"/>
              <a:t>e.	 $4,000,000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53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PS6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21.	Assume that a company currently depreciates its fixed assets over 7 years.  Which of the following would occur if a tax law change forced the company to depreciate its fixed assets over 10 years instead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a.	The company’s tax payment would increase.</a:t>
            </a:r>
          </a:p>
          <a:p>
            <a:pPr marL="0" indent="0">
              <a:buNone/>
            </a:pPr>
            <a:r>
              <a:rPr lang="en-US" dirty="0"/>
              <a:t>b.	The company’s cash position would increase.</a:t>
            </a:r>
          </a:p>
          <a:p>
            <a:pPr marL="0" indent="0">
              <a:buNone/>
            </a:pPr>
            <a:r>
              <a:rPr lang="en-US" dirty="0"/>
              <a:t>c.	The company’s net income would increase.</a:t>
            </a:r>
          </a:p>
          <a:p>
            <a:pPr marL="0" indent="0">
              <a:buNone/>
            </a:pPr>
            <a:r>
              <a:rPr lang="en-US" dirty="0"/>
              <a:t>d.	Answers a and c are correct.</a:t>
            </a:r>
          </a:p>
          <a:p>
            <a:pPr marL="0" indent="0">
              <a:buNone/>
            </a:pPr>
            <a:r>
              <a:rPr lang="en-US" dirty="0"/>
              <a:t>e.	Answers b and c are correct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.  What would happen to net cash flow?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0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PS7 </a:t>
            </a:r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8.	Perry Technologies Inc. had the following financial information for the past year: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Inventory turnover = 8</a:t>
            </a:r>
          </a:p>
          <a:p>
            <a:pPr marL="0" indent="0">
              <a:buNone/>
            </a:pPr>
            <a:r>
              <a:rPr lang="en-US" dirty="0"/>
              <a:t>Quick ratio        = 1.5</a:t>
            </a:r>
          </a:p>
          <a:p>
            <a:pPr marL="0" indent="0">
              <a:buNone/>
            </a:pPr>
            <a:r>
              <a:rPr lang="en-US" dirty="0"/>
              <a:t>Sales              = $860,000</a:t>
            </a:r>
          </a:p>
          <a:p>
            <a:pPr marL="0" indent="0">
              <a:buNone/>
            </a:pPr>
            <a:r>
              <a:rPr lang="en-US" dirty="0"/>
              <a:t>Current ratio      = 1.75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What were Perry’s current liabilities?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a.	$430,000</a:t>
            </a:r>
          </a:p>
          <a:p>
            <a:pPr marL="0" indent="0">
              <a:buNone/>
            </a:pPr>
            <a:r>
              <a:rPr lang="en-US" dirty="0"/>
              <a:t>b.	$500,000</a:t>
            </a:r>
          </a:p>
          <a:p>
            <a:pPr marL="0" indent="0">
              <a:buNone/>
            </a:pPr>
            <a:r>
              <a:rPr lang="en-US" dirty="0"/>
              <a:t>c.	$107,500</a:t>
            </a:r>
          </a:p>
          <a:p>
            <a:pPr marL="0" indent="0">
              <a:buNone/>
            </a:pPr>
            <a:r>
              <a:rPr lang="en-US" dirty="0"/>
              <a:t>d.	$ 61,429</a:t>
            </a:r>
          </a:p>
          <a:p>
            <a:pPr marL="0" indent="0">
              <a:buNone/>
            </a:pPr>
            <a:r>
              <a:rPr lang="en-US" dirty="0"/>
              <a:t>e.	$573,333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5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XLU </a:t>
            </a:r>
            <a:r>
              <a:rPr lang="en-US" smtClean="0"/>
              <a:t>valuation at the end of </a:t>
            </a:r>
            <a:r>
              <a:rPr lang="en-US" dirty="0" smtClean="0"/>
              <a:t>2014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496026"/>
              </p:ext>
            </p:extLst>
          </p:nvPr>
        </p:nvGraphicFramePr>
        <p:xfrm>
          <a:off x="1295400" y="1600200"/>
          <a:ext cx="4146549" cy="2819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04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55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04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751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Year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Sum of Dividends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Growth Rate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0.797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0.874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1.010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1.119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1.095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1.235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12.8%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1.273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1.271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2011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1.368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1.445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1.465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349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1.506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2.8%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2893956"/>
              </p:ext>
            </p:extLst>
          </p:nvPr>
        </p:nvGraphicFramePr>
        <p:xfrm>
          <a:off x="304800" y="4495799"/>
          <a:ext cx="8382000" cy="2057402"/>
        </p:xfrm>
        <a:graphic>
          <a:graphicData uri="http://schemas.openxmlformats.org/drawingml/2006/table">
            <a:tbl>
              <a:tblPr/>
              <a:tblGrid>
                <a:gridCol w="698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531758">
                <a:tc>
                  <a:txBody>
                    <a:bodyPr/>
                    <a:lstStyle/>
                    <a:p>
                      <a:pPr algn="l"/>
                      <a:r>
                        <a:rPr lang="en-US" sz="1200" b="1" i="0" dirty="0">
                          <a:effectLst/>
                        </a:rPr>
                        <a:t>Date</a:t>
                      </a:r>
                    </a:p>
                  </a:txBody>
                  <a:tcPr marL="12700" marR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0" dirty="0">
                          <a:effectLst/>
                        </a:rPr>
                        <a:t>1 Mo</a:t>
                      </a:r>
                    </a:p>
                  </a:txBody>
                  <a:tcPr marL="12700" marR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0" dirty="0">
                          <a:effectLst/>
                        </a:rPr>
                        <a:t>3 Mo</a:t>
                      </a:r>
                    </a:p>
                  </a:txBody>
                  <a:tcPr marL="12700" marR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0">
                          <a:effectLst/>
                        </a:rPr>
                        <a:t>6 Mo</a:t>
                      </a:r>
                    </a:p>
                  </a:txBody>
                  <a:tcPr marL="12700" marR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0">
                          <a:effectLst/>
                        </a:rPr>
                        <a:t>1 Yr</a:t>
                      </a:r>
                    </a:p>
                  </a:txBody>
                  <a:tcPr marL="12700" marR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0">
                          <a:effectLst/>
                        </a:rPr>
                        <a:t>2 Yr</a:t>
                      </a:r>
                    </a:p>
                  </a:txBody>
                  <a:tcPr marL="12700" marR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0">
                          <a:effectLst/>
                        </a:rPr>
                        <a:t>3 Yr</a:t>
                      </a:r>
                    </a:p>
                  </a:txBody>
                  <a:tcPr marL="12700" marR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0">
                          <a:effectLst/>
                        </a:rPr>
                        <a:t>5 Yr</a:t>
                      </a:r>
                    </a:p>
                  </a:txBody>
                  <a:tcPr marL="12700" marR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0">
                          <a:effectLst/>
                        </a:rPr>
                        <a:t>7 Yr</a:t>
                      </a:r>
                    </a:p>
                  </a:txBody>
                  <a:tcPr marL="12700" marR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0">
                          <a:effectLst/>
                        </a:rPr>
                        <a:t>10 Yr</a:t>
                      </a:r>
                    </a:p>
                  </a:txBody>
                  <a:tcPr marL="12700" marR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0">
                          <a:effectLst/>
                        </a:rPr>
                        <a:t>20 Yr</a:t>
                      </a:r>
                    </a:p>
                  </a:txBody>
                  <a:tcPr marL="12700" marR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0">
                          <a:effectLst/>
                        </a:rPr>
                        <a:t>30 Yr</a:t>
                      </a:r>
                    </a:p>
                  </a:txBody>
                  <a:tcPr marL="12700" marR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548"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>
                          <a:effectLst/>
                        </a:rPr>
                        <a:t>12/29/14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0.01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0.03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0.12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0.25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0.72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1.14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1.72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2.02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2.22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2.51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2.78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8548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12/30/14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0.03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0.03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0.12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>
                          <a:effectLst/>
                        </a:rPr>
                        <a:t>0.23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0.69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1.11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1.68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2.00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2.20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2.49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2.76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8548"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12/31/14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0.03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0.04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0.12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0.25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0.67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1.10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1.65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1.97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2.17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>
                          <a:effectLst/>
                        </a:rPr>
                        <a:t>2.47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>
                          <a:effectLst/>
                        </a:rPr>
                        <a:t>2.75</a:t>
                      </a:r>
                    </a:p>
                  </a:txBody>
                  <a:tcPr marL="31750" marR="31750" marT="31750" marB="317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67400" y="2543124"/>
            <a:ext cx="312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Assumptions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beta=0.4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market </a:t>
            </a:r>
            <a:r>
              <a:rPr lang="en-US" dirty="0"/>
              <a:t>risk premium is 6</a:t>
            </a:r>
            <a:r>
              <a:rPr lang="en-US" dirty="0" smtClean="0"/>
              <a:t>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Future growth rate is the average growth rate over the past 5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79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trend in Microdrive’s ROE from 2011 to 2012?</a:t>
            </a:r>
          </a:p>
          <a:p>
            <a:pPr lvl="1"/>
            <a:r>
              <a:rPr lang="en-US" dirty="0" smtClean="0"/>
              <a:t>A. Improving</a:t>
            </a:r>
          </a:p>
          <a:p>
            <a:pPr lvl="1"/>
            <a:r>
              <a:rPr lang="en-US" dirty="0" smtClean="0"/>
              <a:t>B. Deteriorating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5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680</Words>
  <Application>Microsoft Macintosh PowerPoint</Application>
  <PresentationFormat>On-screen Show (4:3)</PresentationFormat>
  <Paragraphs>183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Office Theme</vt:lpstr>
      <vt:lpstr>Test 2 review questions</vt:lpstr>
      <vt:lpstr>Quiz 3</vt:lpstr>
      <vt:lpstr>PS5</vt:lpstr>
      <vt:lpstr>PS5</vt:lpstr>
      <vt:lpstr>PS6 Question</vt:lpstr>
      <vt:lpstr>PS6 Question</vt:lpstr>
      <vt:lpstr>PS7 Question</vt:lpstr>
      <vt:lpstr>XLU valuation at the end of 2014</vt:lpstr>
      <vt:lpstr>Ratio analysis</vt:lpstr>
      <vt:lpstr>DuPont/Alt DuPont decomposition</vt:lpstr>
      <vt:lpstr>Assume MicroDrive’s 2011 CF statement is the same as that in 2012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Zhongjin Lu</dc:creator>
  <cp:lastModifiedBy>Megan  Rothberg</cp:lastModifiedBy>
  <cp:revision>31</cp:revision>
  <cp:lastPrinted>2015-10-06T00:09:54Z</cp:lastPrinted>
  <dcterms:created xsi:type="dcterms:W3CDTF">2014-10-13T02:22:32Z</dcterms:created>
  <dcterms:modified xsi:type="dcterms:W3CDTF">2017-10-17T16:43:00Z</dcterms:modified>
</cp:coreProperties>
</file>